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8" r:id="rId3"/>
    <p:sldId id="341" r:id="rId4"/>
    <p:sldId id="342" r:id="rId5"/>
    <p:sldId id="354" r:id="rId6"/>
    <p:sldId id="358" r:id="rId7"/>
    <p:sldId id="347" r:id="rId8"/>
    <p:sldId id="357" r:id="rId9"/>
    <p:sldId id="361" r:id="rId10"/>
    <p:sldId id="360" r:id="rId11"/>
    <p:sldId id="356" r:id="rId12"/>
    <p:sldId id="363" r:id="rId13"/>
    <p:sldId id="35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UN" initials="A" lastIdx="1" clrIdx="0">
    <p:extLst>
      <p:ext uri="{19B8F6BF-5375-455C-9EA6-DF929625EA0E}">
        <p15:presenceInfo xmlns:p15="http://schemas.microsoft.com/office/powerpoint/2012/main" userId="3a28dfc5d3adf2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4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4DBA4-EE90-4093-A9E0-2344209DFB3D}" type="datetimeFigureOut">
              <a:rPr lang="en-IN" smtClean="0"/>
              <a:t>04/03/2022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AA84C-C55C-4BC1-A20A-856DB98D1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60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C7EB0EB-6C10-48FE-988B-5D1C209A4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AF695EC-88EE-4B75-9E12-82641CFF31B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6BF07-77E9-4BD1-8663-928BDFD5A659}" type="datetimeFigureOut">
              <a:rPr lang="en-IN" smtClean="0"/>
              <a:t>04/03/2022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55118A2E-15B4-4E8B-9FE4-2EB23421B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7C893061-5613-4DE6-B234-D7D25B09E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655A123-6ADB-4D5E-9C0B-F973675010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791588A-5764-469D-80F7-4FF160DD5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61A63-B2F9-4E97-B2AA-D4E124198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259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291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06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514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31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3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21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0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18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853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92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57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23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BF5ED3-17F1-48BD-AEAE-D6EB49199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D3245F2-606C-4969-B91C-D7B4986DB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07958B-1C75-4E28-AD2E-FA22D8DE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D9E1-8C80-48DC-8379-D61F3BC02577}" type="datetime1">
              <a:rPr lang="en-IN" smtClean="0"/>
              <a:t>04/03/2022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1F0E79-6AF0-4CA5-934E-EB143DDD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15EBFB-7244-4AD0-B1DD-97316629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163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663343-0BE5-41C9-9AA5-BCFD981D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B56FA9-3363-4527-AB95-FC6BB8801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588E27-FDF1-4AC6-9797-F80A946B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1659-3BEF-480A-8528-21F4AC5EA917}" type="datetime1">
              <a:rPr lang="en-IN" smtClean="0"/>
              <a:t>04/03/2022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0A95FF-42AD-436C-AC3F-2D92E1D9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3403F9-7BBF-4AB0-A2D5-B642F488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70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A258CF5-CB5C-439E-B715-4CECAB2A5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8C89CDA-B946-4E6D-AB14-599290194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80469D-6F83-49B5-B017-D19BA0EA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B0A3-9BC9-4D2A-B681-BCA07F177C6E}" type="datetime1">
              <a:rPr lang="en-IN" smtClean="0"/>
              <a:t>04/03/2022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FB14D5-3019-4FEF-AB75-B26E6DF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4DBEB6-B6DD-4DD1-9F52-6A2410DA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24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FC32F2-3D16-41D1-BD6D-9573BAB6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DD3C88-9846-4543-BA4F-FFC76A5B3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5D76FD-2BD0-448A-955B-919A88A1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711C-1841-4EA3-BF1F-9C91F77E537A}" type="datetime1">
              <a:rPr lang="en-IN" smtClean="0"/>
              <a:t>04/03/2022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0E55C-B756-46A6-9807-15572DEA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56CA9E-56E3-4CDF-AB50-A1B1DC9C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91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FC698-506E-442F-84C7-82FB8484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6524DA-8162-4571-A687-EB69E726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DA5587-8AA0-4D6F-AFBD-8AD4F5FF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BB5C-99B7-4E08-9AA4-9043A120C49B}" type="datetime1">
              <a:rPr lang="en-IN" smtClean="0"/>
              <a:t>04/03/2022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89D1FA-6E71-4EB5-A564-849021E3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1AD52A-4CEF-4CFB-8105-35115D30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77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1CF6BB-6B8D-4DB3-891D-AAE077B1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55BBC5-4C0A-4751-B010-4D343020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FC9307-5286-42DE-90FA-3213EE3E8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F054CD4-8FF2-48E5-8AB2-5DFAD0FF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CAA7-E453-45D1-9239-2E4EF18C244F}" type="datetime1">
              <a:rPr lang="en-IN" smtClean="0"/>
              <a:t>04/03/2022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B71D215-5CAE-40C2-9F19-30C80C25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CEB956-B4E9-42BC-88F1-D827DC84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359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B19351-D115-4B81-907A-0AA7CE98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1BD558-BDBB-4FD8-9830-7BF8363F1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14F36F-7A40-4837-939D-5A03581E0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7AA7462-D44F-468C-B145-7E8EFEACF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98A87B3-1D8E-4EEC-9EFE-A9CD228FC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49208DF-33E4-4377-B2EE-1ACE9D2D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81B67-FA9C-4ACD-A7AB-4596E92428A9}" type="datetime1">
              <a:rPr lang="en-IN" smtClean="0"/>
              <a:t>04/03/2022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0074460-86ED-4392-B934-37D6DE60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95426B1-4A70-4688-865E-72F0A8B1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8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D30826-7D59-4501-B04A-B7A1572B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B76401C-8B0C-4B88-84E2-52EA2BC3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92FA-ED70-4BCF-B209-B060229B8086}" type="datetime1">
              <a:rPr lang="en-IN" smtClean="0"/>
              <a:t>04/03/2022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EDD1E8E-3F63-44D7-8895-194EB882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61CD3F-9B27-4E8A-B051-15A0537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28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966EDB7-44F5-4FD5-A257-21FA831C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9A5A-2439-4FA6-B409-0644700EBE09}" type="datetime1">
              <a:rPr lang="en-IN" smtClean="0"/>
              <a:t>04/03/2022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674AAF6-2913-4071-8FF4-EBF09749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62B2FC-2BB9-404F-BE03-C13DD411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33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09264A-02BC-4B69-A347-5270DDB9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5DCCA-9E89-4B1B-BC6F-CA5E4A15F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3D3AA-CC3C-4A3D-99D8-518CCBC1C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1295F7-E89C-447C-9B17-1D2B77BCB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48F09-E06C-44DE-B072-731C07D879E7}" type="datetime1">
              <a:rPr lang="en-IN" smtClean="0"/>
              <a:t>04/03/2022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E28264-B48F-4F04-B85B-052729E1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75916E-5BB7-4BEB-9765-470A57BF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464895-A49C-48E4-A8D0-3BC4559B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3464EA-B139-42F9-93EE-A29255546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4C427D-107B-4017-AE8C-5A743982E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948457A-E8B6-4EF3-9709-DE8D22E0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8A3E-7527-4A32-A518-DA53DC705995}" type="datetime1">
              <a:rPr lang="en-IN" smtClean="0"/>
              <a:t>04/03/2022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DAD4BA9-EE63-4CFB-B462-3A2A5359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79E57D-4153-4EDB-B07A-648430E7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50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8847F24-474A-4213-82C4-7F4F9CF6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B124F9-789F-45A9-83FA-BDC5AC3DE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B80CF7-0D64-484B-AD9E-4AA0ED874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F0ABD-482A-4BB9-9DA7-967A1A606E59}" type="datetime1">
              <a:rPr lang="en-IN" smtClean="0"/>
              <a:t>04/03/2022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686D2E-C0D6-4083-8836-44AFD5A5F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B784BB-B679-41AD-9F8E-51B2F5E03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91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7390A4E-ADD5-439E-8364-E6061E24C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7715" r="10824"/>
          <a:stretch/>
        </p:blipFill>
        <p:spPr>
          <a:xfrm>
            <a:off x="6869567" y="124691"/>
            <a:ext cx="5221426" cy="67333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91EFCF-249A-4497-9331-3917C946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77" y="627322"/>
            <a:ext cx="7180119" cy="94187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800" b="1" dirty="0" smtClean="0"/>
              <a:t>HI-TECH PROJECTS Pvt. Ltd. </a:t>
            </a:r>
            <a:endParaRPr lang="en-IN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63107B-0A19-4107-8F7E-89D65954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75" y="0"/>
            <a:ext cx="1869901" cy="62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42900" y="3351105"/>
            <a:ext cx="6868391" cy="946462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PROJECT NAME</a:t>
            </a:r>
            <a:r>
              <a:rPr lang="en-US" b="1" dirty="0">
                <a:solidFill>
                  <a:schemeClr val="bg1"/>
                </a:solidFill>
              </a:rPr>
              <a:t>: PSC &amp; PLUG POINT BUILDING AT </a:t>
            </a:r>
            <a:r>
              <a:rPr lang="en-US" b="1" dirty="0" smtClean="0">
                <a:solidFill>
                  <a:schemeClr val="bg1"/>
                </a:solidFill>
              </a:rPr>
              <a:t>ODHAV</a:t>
            </a:r>
            <a:endParaRPr lang="en-IN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33846" y="3340714"/>
            <a:ext cx="6515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092260" y="3254964"/>
            <a:ext cx="187036" cy="1870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 Diagonal Corner Rectangle 11"/>
          <p:cNvSpPr/>
          <p:nvPr/>
        </p:nvSpPr>
        <p:spPr>
          <a:xfrm>
            <a:off x="342899" y="4453737"/>
            <a:ext cx="6868391" cy="1667540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PRESENTED BY: TORRENT ODHAV TEAM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2899" y="1958905"/>
            <a:ext cx="6515100" cy="10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PROJECT REVIEW MEETING</a:t>
            </a:r>
            <a:endParaRPr lang="en-IN" sz="32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33846" y="4451897"/>
            <a:ext cx="6515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092260" y="4366147"/>
            <a:ext cx="187036" cy="1870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0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6844771" cy="542697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PROJECT CURRENT STATUS PHOTO’S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63891" y="6305311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10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 Diagonal Corner Rectangle 10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228" y="5825478"/>
            <a:ext cx="115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PSC Building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9" y="853970"/>
            <a:ext cx="9090428" cy="511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46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6844771" cy="542697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PROJECT CURRENT STATUS PHOTO’S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63891" y="6305311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11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6228" y="5825478"/>
            <a:ext cx="115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PSC Building</a:t>
            </a:r>
            <a:endParaRPr lang="en-US" b="1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72"/>
          <a:stretch/>
        </p:blipFill>
        <p:spPr>
          <a:xfrm>
            <a:off x="4747623" y="698318"/>
            <a:ext cx="5587868" cy="5469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586"/>
            <a:ext cx="4673633" cy="54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6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6844771" cy="542697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PROJECT CURRENT STATUS PHOTO’S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63891" y="6305311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12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 Diagonal Corner Rectangle 10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228" y="5825478"/>
            <a:ext cx="115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PSC Building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" y="959784"/>
            <a:ext cx="9807627" cy="50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60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5888808" cy="573870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SUPPORT FROM HEAD OFFICE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495300" y="838489"/>
            <a:ext cx="10515600" cy="4351338"/>
          </a:xfrm>
        </p:spPr>
        <p:txBody>
          <a:bodyPr/>
          <a:lstStyle/>
          <a:p>
            <a:pPr marL="742950" lvl="1" indent="-285750">
              <a:buClr>
                <a:srgbClr val="004C86"/>
              </a:buClr>
              <a:buSzPct val="115000"/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91154" y="6309069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13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5300" y="1423555"/>
            <a:ext cx="10716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ound Diagonal Corner Rectangle 11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16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10933169" y="6278998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210657" y="628384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 Diagonal Corner Rectangle 14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5D55D4AC-CD48-44F6-852F-D81F21BE6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116922"/>
              </p:ext>
            </p:extLst>
          </p:nvPr>
        </p:nvGraphicFramePr>
        <p:xfrm>
          <a:off x="210655" y="216572"/>
          <a:ext cx="11835190" cy="5571164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3715788">
                  <a:extLst>
                    <a:ext uri="{9D8B030D-6E8A-4147-A177-3AD203B41FA5}">
                      <a16:colId xmlns:a16="http://schemas.microsoft.com/office/drawing/2014/main" xmlns="" val="1384207867"/>
                    </a:ext>
                  </a:extLst>
                </a:gridCol>
                <a:gridCol w="8119402">
                  <a:extLst>
                    <a:ext uri="{9D8B030D-6E8A-4147-A177-3AD203B41FA5}">
                      <a16:colId xmlns:a16="http://schemas.microsoft.com/office/drawing/2014/main" xmlns="" val="667186548"/>
                    </a:ext>
                  </a:extLst>
                </a:gridCol>
              </a:tblGrid>
              <a:tr h="486875">
                <a:tc gridSpan="2">
                  <a:txBody>
                    <a:bodyPr/>
                    <a:lstStyle/>
                    <a:p>
                      <a:pPr algn="ctr"/>
                      <a:r>
                        <a:rPr lang="en-IN" sz="2400" b="1" dirty="0" smtClean="0">
                          <a:latin typeface="+mn-lt"/>
                        </a:rPr>
                        <a:t>PROJECT</a:t>
                      </a:r>
                      <a:r>
                        <a:rPr lang="en-IN" sz="2400" b="1" baseline="0" dirty="0" smtClean="0">
                          <a:latin typeface="+mn-lt"/>
                        </a:rPr>
                        <a:t> DETAILS</a:t>
                      </a:r>
                      <a:endParaRPr lang="en-IN" sz="24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00854975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+mn-lt"/>
                        </a:rPr>
                        <a:t>Project</a:t>
                      </a:r>
                      <a:r>
                        <a:rPr lang="en-IN" dirty="0" smtClean="0">
                          <a:latin typeface="+mn-lt"/>
                        </a:rPr>
                        <a:t>: 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+mn-lt"/>
                        </a:rPr>
                        <a:t>PSC &amp; PLUG POINT BUILDING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03585163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+mn-lt"/>
                        </a:rPr>
                        <a:t>Client: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+mn-lt"/>
                        </a:rPr>
                        <a:t>TORRENT POWER LIMITED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6730077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+mn-lt"/>
                        </a:rPr>
                        <a:t>Architect: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+mn-lt"/>
                        </a:rPr>
                        <a:t>MUNJAL BHATT ARCHITECT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39480913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IN" dirty="0">
                          <a:latin typeface="+mn-lt"/>
                        </a:rPr>
                        <a:t>Structural Consultant: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+mn-lt"/>
                        </a:rPr>
                        <a:t>DUCON CONSULTANT PVT. LTD.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14824445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+mn-lt"/>
                        </a:rPr>
                        <a:t>Consultant: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+mn-lt"/>
                        </a:rPr>
                        <a:t>TUV 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08393310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Tender Cost 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+mn-lt"/>
                        </a:rPr>
                        <a:t>35.51 Cr.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49294388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Start Date (As per PO):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+mn-lt"/>
                        </a:rPr>
                        <a:t>13/08/2018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76860230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Finish Date (As per PO):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+mn-lt"/>
                        </a:rPr>
                        <a:t>30/09/2021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14371876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IN" dirty="0">
                          <a:latin typeface="+mn-lt"/>
                        </a:rPr>
                        <a:t>Actual Start Date: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+mn-lt"/>
                        </a:rPr>
                        <a:t>15/09/2018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29407772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Finish Date (As per Bar Chart)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+mn-lt"/>
                        </a:rPr>
                        <a:t>28/02/2022 (As per ERP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+mn-lt"/>
                        </a:rPr>
                        <a:t>) </a:t>
                      </a:r>
                      <a:r>
                        <a:rPr lang="en-IN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(As per revised bar chart 30/04/2022)</a:t>
                      </a:r>
                      <a:endParaRPr lang="en-IN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06651367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IN" dirty="0">
                          <a:latin typeface="+mn-lt"/>
                        </a:rPr>
                        <a:t>Total Duration Vs Lapsed in days</a:t>
                      </a:r>
                      <a:endParaRPr lang="en-IN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1295 total duration /15 lapsed days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Project plan Vs Achievement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35.51 Project plan /26.75 Achievement (Claimed)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4982850"/>
                  </a:ext>
                </a:extLst>
              </a:tr>
              <a:tr h="41028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+mn-lt"/>
                        </a:rPr>
                        <a:t>Billing Till Last Month:-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+mn-lt"/>
                        </a:rPr>
                        <a:t>26.75 Cr. (Claimed + Extra + Exhausted)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6" y="6127167"/>
            <a:ext cx="1703203" cy="5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911937" y="6283842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2</a:t>
            </a:fld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70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arallelogram 8"/>
          <p:cNvSpPr/>
          <p:nvPr/>
        </p:nvSpPr>
        <p:spPr>
          <a:xfrm>
            <a:off x="125596" y="84221"/>
            <a:ext cx="5059468" cy="409074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REVIEW OF LAST MOM</a:t>
            </a:r>
            <a:endParaRPr lang="en-IN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500079"/>
              </p:ext>
            </p:extLst>
          </p:nvPr>
        </p:nvGraphicFramePr>
        <p:xfrm>
          <a:off x="295901" y="1058867"/>
          <a:ext cx="11412002" cy="3188576"/>
        </p:xfrm>
        <a:graphic>
          <a:graphicData uri="http://schemas.openxmlformats.org/drawingml/2006/table">
            <a:tbl>
              <a:tblPr/>
              <a:tblGrid>
                <a:gridCol w="417184"/>
                <a:gridCol w="1231625"/>
                <a:gridCol w="4743525"/>
                <a:gridCol w="1130434"/>
                <a:gridCol w="201778"/>
                <a:gridCol w="1146219"/>
                <a:gridCol w="1236372"/>
                <a:gridCol w="1304865"/>
              </a:tblGrid>
              <a:tr h="228198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MOM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 PROJECT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REVIEW MEETING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7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DEPARTMENT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2819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PARTICIPANTS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9934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Sr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Agenda Points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Key Measurable / Action to be Taken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Responsible Person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Target 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Progress Status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Action Taken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</a:tr>
              <a:tr h="7416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17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6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14" y="288758"/>
            <a:ext cx="1416231" cy="7701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64703" y="6309069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3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37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" y="6127167"/>
            <a:ext cx="1748821" cy="5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5130271" cy="459570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PLAN V/S ACTUAL</a:t>
            </a:r>
            <a:endParaRPr lang="en-IN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34664"/>
              </p:ext>
            </p:extLst>
          </p:nvPr>
        </p:nvGraphicFramePr>
        <p:xfrm>
          <a:off x="347874" y="745369"/>
          <a:ext cx="11513129" cy="1974554"/>
        </p:xfrm>
        <a:graphic>
          <a:graphicData uri="http://schemas.openxmlformats.org/drawingml/2006/table">
            <a:tbl>
              <a:tblPr/>
              <a:tblGrid>
                <a:gridCol w="1226128"/>
                <a:gridCol w="1206059"/>
                <a:gridCol w="1268815"/>
                <a:gridCol w="1562426"/>
                <a:gridCol w="1457167"/>
                <a:gridCol w="1657197"/>
                <a:gridCol w="1646313"/>
                <a:gridCol w="1489024"/>
              </a:tblGrid>
              <a:tr h="4358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Project Value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 the month of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Jan’22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Cumulative for the Project up 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Jan’22</a:t>
                      </a:r>
                      <a:endParaRPr lang="en-IN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82792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Sales as per 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Bar chart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Sales as per Feasibility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Sales (Client 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Bill</a:t>
                      </a:r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% 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Achievement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Cumulative Sales as per 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Bar chart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Cumulative 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(Client Bill + WIP) </a:t>
                      </a:r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% 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Achievement </a:t>
                      </a:r>
                      <a:r>
                        <a:rPr lang="en-IN" sz="16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wrt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Bar chart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</a:tr>
              <a:tr h="257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IN" sz="16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IN" sz="16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C</a:t>
                      </a:r>
                      <a:endParaRPr lang="en-IN" sz="16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</a:t>
                      </a:r>
                      <a:endParaRPr lang="en-IN" sz="16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E = D/C</a:t>
                      </a:r>
                      <a:endParaRPr lang="en-IN" sz="16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IN" sz="16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G</a:t>
                      </a:r>
                      <a:endParaRPr lang="en-IN" sz="16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H = G/F</a:t>
                      </a:r>
                      <a:endParaRPr lang="en-IN" sz="16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24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191.38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126.92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55.77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43.94%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3551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2675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75.33%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59745" y="6309069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4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61005"/>
              </p:ext>
            </p:extLst>
          </p:nvPr>
        </p:nvGraphicFramePr>
        <p:xfrm>
          <a:off x="334852" y="2768960"/>
          <a:ext cx="11552348" cy="34808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804"/>
                <a:gridCol w="5165720"/>
                <a:gridCol w="462799"/>
                <a:gridCol w="458392"/>
                <a:gridCol w="652327"/>
                <a:gridCol w="1322284"/>
                <a:gridCol w="2909022"/>
              </a:tblGrid>
              <a:tr h="2308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Sr. 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</a:rPr>
                        <a:t>Description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</a:rPr>
                        <a:t>Qty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</a:rPr>
                        <a:t>Unit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</a:rPr>
                        <a:t>Rate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</a:rPr>
                        <a:t>Amount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Reason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8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SUPPLY LAYING AND COMPACTION OF 230MM THICK RUBBLE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30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Smt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504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15120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</a:rPr>
                        <a:t>We have received revised Infra Drawing from client for Gantry </a:t>
                      </a:r>
                      <a:r>
                        <a:rPr lang="en-IN" sz="1400" u="none" strike="noStrike" dirty="0" smtClean="0">
                          <a:effectLst/>
                        </a:rPr>
                        <a:t>Column </a:t>
                      </a:r>
                      <a:r>
                        <a:rPr lang="en-IN" sz="1400" u="none" strike="noStrike" dirty="0">
                          <a:effectLst/>
                        </a:rPr>
                        <a:t>in CP area (05.01.2022)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7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M10 GRADE FOR PCC INCLUDING SUPPLY OF CEMENT WITH 30% FLYASH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50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Cmt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4636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231800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308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COBBLE STONE FLOORING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736155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7893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INTEGRAL PENETRATING CRYSTALLINE WATERPROOFING TREATMENT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315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Smt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569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179235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517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TERRACE GARDEN WATERPROOFING SYSTEM "TEXSA" OR APPROVED EQUIVALENT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315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Smt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980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308700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308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 smtClean="0">
                          <a:effectLst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40THICK FRP GRATING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600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Smt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4122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2473200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Depends on vertical Garden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8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 smtClean="0">
                          <a:effectLst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Fabrication with MS TUBULAR SECTION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MT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118951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2141118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</a:rPr>
                        <a:t>Less Manpower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8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 smtClean="0">
                          <a:effectLst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STEEL INSERTS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2550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Kg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121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308550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308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 smtClean="0">
                          <a:effectLst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FABRICATION WITH HOT ROLLED SECTIONS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3.96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MT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108113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428127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517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 smtClean="0">
                          <a:effectLst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THREE COATS OF PLASTIC EMULSION PAINT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770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 err="1">
                          <a:effectLst/>
                        </a:rPr>
                        <a:t>Smt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258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198660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Client Hold (Current Permission for 1st coat putty)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8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Total Amount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7020665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034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 Diagonal Corner Rectangle 20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0"/>
            <a:ext cx="4506817" cy="449179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NEXT QUARTER PLAN</a:t>
            </a:r>
            <a:endParaRPr lang="en-IN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976862"/>
              </p:ext>
            </p:extLst>
          </p:nvPr>
        </p:nvGraphicFramePr>
        <p:xfrm>
          <a:off x="623454" y="1067692"/>
          <a:ext cx="10972801" cy="3163507"/>
        </p:xfrm>
        <a:graphic>
          <a:graphicData uri="http://schemas.openxmlformats.org/drawingml/2006/table">
            <a:tbl>
              <a:tblPr/>
              <a:tblGrid>
                <a:gridCol w="1661973"/>
                <a:gridCol w="1284252"/>
                <a:gridCol w="868759"/>
                <a:gridCol w="1133163"/>
                <a:gridCol w="1107982"/>
                <a:gridCol w="1082801"/>
                <a:gridCol w="1057619"/>
                <a:gridCol w="1085949"/>
                <a:gridCol w="1690303"/>
              </a:tblGrid>
              <a:tr h="285013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HI TECH PROJECTS PVT. LTD.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617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 smtClean="0">
                          <a:effectLst/>
                          <a:latin typeface="+mn-lt"/>
                        </a:rPr>
                        <a:t> PROJECT: </a:t>
                      </a:r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-                                                                                                                                                             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7"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 smtClean="0">
                          <a:effectLst/>
                          <a:latin typeface="+mn-lt"/>
                        </a:rPr>
                        <a:t>Torrent Power </a:t>
                      </a:r>
                      <a:r>
                        <a:rPr lang="en-IN" sz="2000" b="1" i="0" u="none" strike="noStrike" dirty="0" err="1" smtClean="0">
                          <a:effectLst/>
                          <a:latin typeface="+mn-lt"/>
                        </a:rPr>
                        <a:t>Odhav</a:t>
                      </a:r>
                      <a:r>
                        <a:rPr lang="en-IN" sz="2000" b="1" i="0" u="none" strike="noStrike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46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 smtClean="0">
                          <a:effectLst/>
                          <a:latin typeface="+mn-lt"/>
                        </a:rPr>
                        <a:t> MONTH:- Jan-22</a:t>
                      </a:r>
                      <a:endParaRPr lang="en-IN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000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 smtClean="0">
                          <a:effectLst/>
                          <a:latin typeface="+mn-lt"/>
                        </a:rPr>
                        <a:t>Project Value (in</a:t>
                      </a:r>
                      <a:r>
                        <a:rPr lang="en-IN" sz="1400" b="1" i="0" u="none" strike="noStrike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IN" sz="1400" b="1" i="0" u="none" strike="noStrike" baseline="0" dirty="0" err="1" smtClean="0">
                          <a:effectLst/>
                          <a:latin typeface="+mn-lt"/>
                        </a:rPr>
                        <a:t>lacs</a:t>
                      </a:r>
                      <a:r>
                        <a:rPr lang="en-IN" sz="1400" b="1" i="0" u="none" strike="noStrike" baseline="0" dirty="0" smtClean="0">
                          <a:effectLst/>
                          <a:latin typeface="+mn-lt"/>
                        </a:rPr>
                        <a:t>)</a:t>
                      </a:r>
                      <a:endParaRPr lang="en-IN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Cumulative </a:t>
                      </a:r>
                      <a:r>
                        <a:rPr lang="en-US" sz="1400" b="1" i="0" u="none" strike="noStrike" dirty="0">
                          <a:effectLst/>
                          <a:latin typeface="+mn-lt"/>
                        </a:rPr>
                        <a:t>Bill Achieved up to previous month 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% </a:t>
                      </a:r>
                      <a:r>
                        <a:rPr lang="en-IN" sz="1400" b="1" i="0" u="none" strike="noStrike" dirty="0" smtClean="0">
                          <a:effectLst/>
                          <a:latin typeface="+mn-lt"/>
                        </a:rPr>
                        <a:t>Completed</a:t>
                      </a:r>
                      <a:endParaRPr lang="en-IN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 smtClean="0">
                          <a:effectLst/>
                          <a:latin typeface="+mn-lt"/>
                        </a:rPr>
                        <a:t>Feb-22</a:t>
                      </a:r>
                      <a:endParaRPr lang="en-IN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 smtClean="0">
                          <a:effectLst/>
                          <a:latin typeface="+mn-lt"/>
                        </a:rPr>
                        <a:t>Mar-22</a:t>
                      </a:r>
                      <a:endParaRPr lang="en-IN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 smtClean="0">
                          <a:effectLst/>
                          <a:latin typeface="+mn-lt"/>
                        </a:rPr>
                        <a:t>April-22</a:t>
                      </a:r>
                      <a:endParaRPr lang="en-IN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effectLst/>
                          <a:latin typeface="+mn-lt"/>
                        </a:rPr>
                        <a:t>Quarter's Target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effectLst/>
                          <a:latin typeface="+mn-lt"/>
                        </a:rPr>
                        <a:t>Balance 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Remarks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535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8931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IN" sz="18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IN" sz="18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 = B/A</a:t>
                      </a:r>
                      <a:endParaRPr lang="en-IN" sz="18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IN" sz="18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IN" sz="18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en-IN" sz="18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 = D+E+F</a:t>
                      </a:r>
                      <a:endParaRPr lang="en-IN" sz="18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 = A - (B+G)</a:t>
                      </a:r>
                      <a:endParaRPr lang="en-IN" sz="18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3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 smtClean="0">
                          <a:effectLst/>
                          <a:latin typeface="+mn-lt"/>
                        </a:rPr>
                        <a:t>3551</a:t>
                      </a:r>
                      <a:endParaRPr lang="en-IN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 smtClean="0">
                          <a:effectLst/>
                          <a:latin typeface="+mn-lt"/>
                        </a:rPr>
                        <a:t>2675</a:t>
                      </a:r>
                      <a:endParaRPr lang="en-IN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75.33%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effectLst/>
                          <a:latin typeface="+mn-lt"/>
                        </a:rPr>
                        <a:t>82.00</a:t>
                      </a:r>
                      <a:endParaRPr lang="en-IN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effectLst/>
                          <a:latin typeface="+mn-lt"/>
                        </a:rPr>
                        <a:t>100.17</a:t>
                      </a:r>
                      <a:endParaRPr lang="en-IN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effectLst/>
                          <a:latin typeface="+mn-lt"/>
                        </a:rPr>
                        <a:t>225</a:t>
                      </a:r>
                      <a:endParaRPr lang="en-IN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effectLst/>
                          <a:latin typeface="+mn-lt"/>
                        </a:rPr>
                        <a:t>407.17</a:t>
                      </a:r>
                      <a:endParaRPr lang="en-IN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469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effectLst/>
                          <a:latin typeface="+mn-lt"/>
                        </a:rPr>
                        <a:t> </a:t>
                      </a:r>
                      <a:r>
                        <a:rPr lang="en-IN" sz="1600" b="0" i="0" u="none" strike="noStrike" dirty="0" smtClean="0">
                          <a:effectLst/>
                          <a:latin typeface="+mn-lt"/>
                        </a:rPr>
                        <a:t>Revised WO is under process.</a:t>
                      </a:r>
                      <a:endParaRPr lang="en-IN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22327" y="6309069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5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 Diagonal Corner Rectangle 12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79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8" y="0"/>
            <a:ext cx="5213399" cy="480352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MANPOWER STATUS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53500" y="6327871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6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 Diagonal Corner Rectangle 11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44412"/>
              </p:ext>
            </p:extLst>
          </p:nvPr>
        </p:nvGraphicFramePr>
        <p:xfrm>
          <a:off x="633845" y="462441"/>
          <a:ext cx="10448865" cy="5773937"/>
        </p:xfrm>
        <a:graphic>
          <a:graphicData uri="http://schemas.openxmlformats.org/drawingml/2006/table">
            <a:tbl>
              <a:tblPr/>
              <a:tblGrid>
                <a:gridCol w="2933842"/>
                <a:gridCol w="899501"/>
                <a:gridCol w="899501"/>
                <a:gridCol w="862896"/>
                <a:gridCol w="3263309"/>
                <a:gridCol w="1589816"/>
              </a:tblGrid>
              <a:tr h="54355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Manpower Requirement for </a:t>
                      </a:r>
                      <a:r>
                        <a:rPr lang="en-IN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March’22</a:t>
                      </a:r>
                      <a:endParaRPr lang="en-IN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Available in </a:t>
                      </a:r>
                      <a:r>
                        <a:rPr lang="en-IN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Feb’22</a:t>
                      </a:r>
                      <a:r>
                        <a:rPr lang="en-IN" sz="1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(13/02/2022) </a:t>
                      </a:r>
                      <a:endParaRPr lang="en-IN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Shortfall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</a:tr>
              <a:tr h="41212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Skilled 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Unskilled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833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767171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>
                          <a:solidFill>
                            <a:srgbClr val="76717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>
                          <a:solidFill>
                            <a:srgbClr val="76717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>
                          <a:solidFill>
                            <a:srgbClr val="767171"/>
                          </a:solidFill>
                          <a:effectLst/>
                          <a:latin typeface="Calibri" panose="020F0502020204030204" pitchFamily="34" charset="0"/>
                        </a:rPr>
                        <a:t>D=B+C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>
                          <a:solidFill>
                            <a:srgbClr val="767171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767171"/>
                          </a:solidFill>
                          <a:effectLst/>
                          <a:latin typeface="Calibri" panose="020F0502020204030204" pitchFamily="34" charset="0"/>
                        </a:rPr>
                        <a:t>F=D-E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Reinforcement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Shuttering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Trimix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Rendering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Fabrication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Punning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Flooring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Painting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Masonry Plaster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Unskilled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Plumbing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Waterproofing work</a:t>
                      </a:r>
                    </a:p>
                  </a:txBody>
                  <a:tcPr marL="6290" marR="6290" marT="6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Aluminium work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67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Grouting</a:t>
                      </a:r>
                      <a:r>
                        <a:rPr lang="en-IN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work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52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Manpower</a:t>
                      </a: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0" marR="6290" marT="629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663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5244571" cy="573870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LAST 3 MONTH VALUATION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53500" y="6326714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7</a:t>
            </a:fld>
            <a:endParaRPr lang="en-IN" sz="2400" dirty="0">
              <a:solidFill>
                <a:schemeClr val="tx1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21279"/>
              </p:ext>
            </p:extLst>
          </p:nvPr>
        </p:nvGraphicFramePr>
        <p:xfrm>
          <a:off x="2057399" y="966356"/>
          <a:ext cx="8198427" cy="460317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41050"/>
                <a:gridCol w="1927348"/>
                <a:gridCol w="2243781"/>
                <a:gridCol w="2186248"/>
              </a:tblGrid>
              <a:tr h="30285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STOCK VALUATION</a:t>
                      </a:r>
                      <a:endParaRPr lang="en-IN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4C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8538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Category Name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smtClean="0">
                          <a:effectLst/>
                        </a:rPr>
                        <a:t>Dec-21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Jan-22</a:t>
                      </a:r>
                      <a:endParaRPr lang="en-IN" sz="1800" b="1" u="none" strike="noStrike" dirty="0" smtClean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smtClean="0">
                          <a:effectLst/>
                        </a:rPr>
                        <a:t>Feb-22</a:t>
                      </a:r>
                    </a:p>
                    <a:p>
                      <a:pPr algn="ctr" fontAlgn="b"/>
                      <a:r>
                        <a:rPr lang="en-IN" sz="1800" b="1" u="none" strike="noStrike" dirty="0" smtClean="0">
                          <a:effectLst/>
                        </a:rPr>
                        <a:t>(Up to 13/02/2022)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9D9D9"/>
                    </a:solidFill>
                  </a:tcPr>
                </a:tc>
              </a:tr>
              <a:tr h="724356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 smtClean="0">
                          <a:effectLst/>
                        </a:rPr>
                        <a:t>Consumable </a:t>
                      </a:r>
                      <a:r>
                        <a:rPr lang="en-IN" sz="1600" b="1" u="none" strike="noStrike" dirty="0">
                          <a:effectLst/>
                        </a:rPr>
                        <a:t>Asset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5.64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6.04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6.48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5462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effectLst/>
                        </a:rPr>
                        <a:t>Material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77.47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52.96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55.76</a:t>
                      </a:r>
                    </a:p>
                  </a:txBody>
                  <a:tcPr marL="9525" marR="9525" marT="9525" marB="0" anchor="ctr"/>
                </a:tc>
              </a:tr>
              <a:tr h="67540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effectLst/>
                        </a:rPr>
                        <a:t>Oil &amp; Fuel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546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 smtClean="0">
                          <a:effectLst/>
                        </a:rPr>
                        <a:t>Spare part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IN" sz="1600" b="0" i="0" u="none" strike="noStrike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6501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 smtClean="0">
                          <a:effectLst/>
                        </a:rPr>
                        <a:t>Total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83.29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59.18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62.41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140738" y="5627775"/>
            <a:ext cx="217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Amount in Lacs.</a:t>
            </a:r>
            <a:endParaRPr lang="en-US" dirty="0"/>
          </a:p>
        </p:txBody>
      </p:sp>
      <p:sp>
        <p:nvSpPr>
          <p:cNvPr id="12" name="Round Diagonal Corner Rectangle 11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49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6844771" cy="542697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PROJECT CURRENT STATUS PHOTO’S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63891" y="6305311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8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57174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Plug Building</a:t>
            </a:r>
            <a:endParaRPr lang="en-US" b="1" dirty="0"/>
          </a:p>
        </p:txBody>
      </p:sp>
      <p:sp>
        <p:nvSpPr>
          <p:cNvPr id="11" name="Round Diagonal Corner Rectangle 10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710446"/>
            <a:ext cx="8815461" cy="49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47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6844771" cy="542697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PROJECT CURRENT STATUS PHOTO’S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63891" y="6305311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9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 Diagonal Corner Rectangle 10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</a:t>
            </a:r>
            <a:r>
              <a:rPr lang="en-US" sz="1400" dirty="0" smtClean="0">
                <a:solidFill>
                  <a:schemeClr val="tx1"/>
                </a:solidFill>
              </a:rPr>
              <a:t>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4909" y="576786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Plug Building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7" y="819765"/>
            <a:ext cx="6525608" cy="4894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2" r="10602" b="4132"/>
          <a:stretch/>
        </p:blipFill>
        <p:spPr>
          <a:xfrm>
            <a:off x="6909272" y="832523"/>
            <a:ext cx="5136573" cy="48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21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806915D9767D45AD87786D6A488A57" ma:contentTypeVersion="13" ma:contentTypeDescription="Create a new document." ma:contentTypeScope="" ma:versionID="2d2c1e487a9ddf7c9d3bbb4ab1c0faa5">
  <xsd:schema xmlns:xsd="http://www.w3.org/2001/XMLSchema" xmlns:xs="http://www.w3.org/2001/XMLSchema" xmlns:p="http://schemas.microsoft.com/office/2006/metadata/properties" xmlns:ns2="7da7bab2-df66-4060-a0bd-ef6b5db8de56" xmlns:ns3="520ab48b-738c-4b5f-962e-785972c7addc" targetNamespace="http://schemas.microsoft.com/office/2006/metadata/properties" ma:root="true" ma:fieldsID="713d970f3acd2dc61c5727bd151a3def" ns2:_="" ns3:_="">
    <xsd:import namespace="7da7bab2-df66-4060-a0bd-ef6b5db8de56"/>
    <xsd:import namespace="520ab48b-738c-4b5f-962e-785972c7ad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7bab2-df66-4060-a0bd-ef6b5db8de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5cd4887-d041-47b7-83f5-4b9806e417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0ab48b-738c-4b5f-962e-785972c7add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1eb9351-0612-4050-a642-8047678be4e9}" ma:internalName="TaxCatchAll" ma:showField="CatchAllData" ma:web="520ab48b-738c-4b5f-962e-785972c7ad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a7bab2-df66-4060-a0bd-ef6b5db8de56">
      <Terms xmlns="http://schemas.microsoft.com/office/infopath/2007/PartnerControls"/>
    </lcf76f155ced4ddcb4097134ff3c332f>
    <TaxCatchAll xmlns="520ab48b-738c-4b5f-962e-785972c7addc" xsi:nil="true"/>
  </documentManagement>
</p:properties>
</file>

<file path=customXml/itemProps1.xml><?xml version="1.0" encoding="utf-8"?>
<ds:datastoreItem xmlns:ds="http://schemas.openxmlformats.org/officeDocument/2006/customXml" ds:itemID="{714253AB-EFF7-4541-B540-24551F1EA451}"/>
</file>

<file path=customXml/itemProps2.xml><?xml version="1.0" encoding="utf-8"?>
<ds:datastoreItem xmlns:ds="http://schemas.openxmlformats.org/officeDocument/2006/customXml" ds:itemID="{15F48CCC-5567-4484-B0E4-ADD31C16CEF7}"/>
</file>

<file path=customXml/itemProps3.xml><?xml version="1.0" encoding="utf-8"?>
<ds:datastoreItem xmlns:ds="http://schemas.openxmlformats.org/officeDocument/2006/customXml" ds:itemID="{8EBDAA9D-803C-4D6C-BE26-4E2847290F58}"/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770</Words>
  <Application>Microsoft Office PowerPoint</Application>
  <PresentationFormat>Widescreen</PresentationFormat>
  <Paragraphs>365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HI-TECH PROJECTS Pvt. Ltd.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 Tech Projects Private Limited</dc:title>
  <dc:creator>Admin</dc:creator>
  <cp:lastModifiedBy>Dhruv Patel</cp:lastModifiedBy>
  <cp:revision>152</cp:revision>
  <dcterms:created xsi:type="dcterms:W3CDTF">2021-08-03T04:22:14Z</dcterms:created>
  <dcterms:modified xsi:type="dcterms:W3CDTF">2022-03-04T13:27:46Z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0x01010075806915D9767D45AD87786D6A488A57</vt:lpwstr>
  </property>
</Properties>
</file>